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9" r:id="rId1"/>
  </p:sldMasterIdLst>
  <p:notesMasterIdLst>
    <p:notesMasterId r:id="rId13"/>
  </p:notesMasterIdLst>
  <p:sldIdLst>
    <p:sldId id="256" r:id="rId2"/>
    <p:sldId id="257" r:id="rId3"/>
    <p:sldId id="261" r:id="rId4"/>
    <p:sldId id="260" r:id="rId5"/>
    <p:sldId id="262" r:id="rId6"/>
    <p:sldId id="263" r:id="rId7"/>
    <p:sldId id="265" r:id="rId8"/>
    <p:sldId id="266" r:id="rId9"/>
    <p:sldId id="269" r:id="rId10"/>
    <p:sldId id="267" r:id="rId11"/>
    <p:sldId id="264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1A7EE2A7-C191-409E-8089-45B7AD8F0FAD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0110A0-6EA1-4C53-88AD-6061E7DFAAA0}" type="slidenum">
              <a:rPr lang="cs-CZ"/>
              <a:pPr/>
              <a:t>3</a:t>
            </a:fld>
            <a:endParaRPr lang="cs-CZ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Michal Rakowski - Obhajoba bakalářské práce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8079F76-FE5B-45CE-BB62-EC93B95D3E5D}" type="slidenum">
              <a:rPr lang="cs-CZ"/>
              <a:pPr/>
              <a:t>‹#›</a:t>
            </a:fld>
            <a:endParaRPr lang="cs-CZ"/>
          </a:p>
        </p:txBody>
      </p:sp>
      <p:sp>
        <p:nvSpPr>
          <p:cNvPr id="33799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cs-CZ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Michal Rakowski - Obhajoba bakalářské práce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E22564-1504-428D-B95D-6C5BB921E0B3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Michal Rakowski - Obhajoba bakalářské práce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B5B65-92A6-49CD-B052-732B13720258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Michal Rakowski - Obhajoba bakalářské práce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6E4A035D-D005-4A48-8F2E-3FA008764CE1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8001000" cy="20574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66738" y="3962400"/>
            <a:ext cx="8001000" cy="20574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Michal Rakowski - Obhajoba bakalářské práce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5BA98C32-3E42-4DC1-8C62-2EA5E4575556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Michal Rakowski - Obhajoba bakalářské práce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44561F-5E79-47CF-87F4-AA1BA1333B3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Michal Rakowski - Obhajoba bakalářské práce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E46C06-1166-4F30-9D1C-79D0571EFA1F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Michal Rakowski - Obhajoba bakalářské práce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C24EC-2AA3-49D8-9E5A-9C209D508D6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Michal Rakowski - Obhajoba bakalářské práce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5745BE-C75B-4412-BE8E-5F2D74F9BC64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Michal Rakowski - Obhajoba bakalářské práce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FC9445-43C6-4AD8-8EB7-D43AD008312F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Michal Rakowski - Obhajoba bakalářské práce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B4B20-5C88-4F81-9EA9-795128A9429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Michal Rakowski - Obhajoba bakalářské práce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FD0120-4698-4201-9FB6-05E9EDC1F92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Michal Rakowski - Obhajoba bakalářské práce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9A1431-463A-4FCE-89FC-691AA2998D42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cs-CZ" sz="2400">
              <a:latin typeface="Times New Roman" pitchFamily="18" charset="0"/>
            </a:endParaRPr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r>
              <a:rPr lang="cs-CZ"/>
              <a:t>Michal Rakowski - Obhajoba bakalářské práce</a:t>
            </a: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E62943-9175-414F-8CC7-6A685A89FDAD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file:///F:\mendelu\konference%20ICT\pro%20vyuku.docx" TargetMode="External"/><Relationship Id="rId2" Type="http://schemas.openxmlformats.org/officeDocument/2006/relationships/hyperlink" Target="file:///F:\mendelu\konference%20ICT\pripravny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F:\mendelu\konference%20ICT\shrnujici.docx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427984" y="5301208"/>
            <a:ext cx="4320729" cy="568325"/>
          </a:xfrm>
        </p:spPr>
        <p:txBody>
          <a:bodyPr/>
          <a:lstStyle/>
          <a:p>
            <a:r>
              <a:rPr lang="cs-CZ" dirty="0" smtClean="0"/>
              <a:t>Mgr. Michal </a:t>
            </a:r>
            <a:r>
              <a:rPr lang="cs-CZ" dirty="0" err="1"/>
              <a:t>Rakowski</a:t>
            </a:r>
            <a:endParaRPr lang="cs-CZ" dirty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1556792"/>
            <a:ext cx="9144000" cy="115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sz="4000" b="1" dirty="0" smtClean="0">
                <a:solidFill>
                  <a:schemeClr val="accent2"/>
                </a:solidFill>
                <a:latin typeface="Times New Roman" pitchFamily="18" charset="0"/>
              </a:rPr>
              <a:t>Zapojení </a:t>
            </a:r>
            <a:r>
              <a:rPr lang="cs-CZ" sz="4000" b="1" dirty="0" err="1" smtClean="0">
                <a:solidFill>
                  <a:schemeClr val="accent2"/>
                </a:solidFill>
                <a:latin typeface="Times New Roman" pitchFamily="18" charset="0"/>
              </a:rPr>
              <a:t>geocachingu</a:t>
            </a:r>
            <a:r>
              <a:rPr lang="cs-CZ" sz="4000" b="1" dirty="0" smtClean="0">
                <a:solidFill>
                  <a:schemeClr val="accent2"/>
                </a:solidFill>
                <a:latin typeface="Times New Roman" pitchFamily="18" charset="0"/>
              </a:rPr>
              <a:t> do výuky na škole</a:t>
            </a:r>
            <a:endParaRPr lang="cs-CZ" sz="4000" b="1" dirty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7B74-118D-4FB1-9EAB-5B04EEE6CFD7}" type="slidenum">
              <a:rPr lang="cs-CZ"/>
              <a:pPr/>
              <a:t>10</a:t>
            </a:fld>
            <a:endParaRPr lang="cs-CZ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Pracovní listy pro podporu výuky</a:t>
            </a:r>
            <a:endParaRPr lang="cs-CZ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Přípravný pracovní list.</a:t>
            </a:r>
          </a:p>
          <a:p>
            <a:r>
              <a:rPr lang="cs-CZ" dirty="0" smtClean="0"/>
              <a:t>Pracovní list pro terénní cvičení.</a:t>
            </a:r>
          </a:p>
          <a:p>
            <a:r>
              <a:rPr lang="cs-CZ" dirty="0" smtClean="0"/>
              <a:t>Pracovní list shrnující terénní cvičení.</a:t>
            </a:r>
            <a:endParaRPr lang="cs-CZ" dirty="0"/>
          </a:p>
        </p:txBody>
      </p:sp>
      <p:sp>
        <p:nvSpPr>
          <p:cNvPr id="7" name="Šipka doprava 6">
            <a:hlinkClick r:id="rId2" action="ppaction://program"/>
          </p:cNvPr>
          <p:cNvSpPr/>
          <p:nvPr/>
        </p:nvSpPr>
        <p:spPr>
          <a:xfrm>
            <a:off x="5595848" y="1848160"/>
            <a:ext cx="432048" cy="36004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Šipka doprava 7">
            <a:hlinkClick r:id="rId3" action="ppaction://program"/>
          </p:cNvPr>
          <p:cNvSpPr/>
          <p:nvPr/>
        </p:nvSpPr>
        <p:spPr>
          <a:xfrm>
            <a:off x="7308304" y="2420888"/>
            <a:ext cx="432048" cy="36004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Šipka doprava 8">
            <a:hlinkClick r:id="rId4" action="ppaction://program"/>
          </p:cNvPr>
          <p:cNvSpPr/>
          <p:nvPr/>
        </p:nvSpPr>
        <p:spPr>
          <a:xfrm>
            <a:off x="8316416" y="2924944"/>
            <a:ext cx="432048" cy="36004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11188" y="6237288"/>
            <a:ext cx="54729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dirty="0" smtClean="0"/>
              <a:t>Mgr. Michal </a:t>
            </a:r>
            <a:r>
              <a:rPr lang="cs-CZ" sz="1200" dirty="0" err="1"/>
              <a:t>Rakowski</a:t>
            </a:r>
            <a:r>
              <a:rPr lang="cs-CZ" sz="1200" dirty="0"/>
              <a:t> – </a:t>
            </a:r>
            <a:r>
              <a:rPr lang="cs-CZ" sz="1200" dirty="0" smtClean="0"/>
              <a:t>Zapojení </a:t>
            </a:r>
            <a:r>
              <a:rPr lang="cs-CZ" sz="1200" dirty="0" err="1" smtClean="0"/>
              <a:t>geocachingu</a:t>
            </a:r>
            <a:r>
              <a:rPr lang="cs-CZ" sz="1200" dirty="0" smtClean="0"/>
              <a:t> do výuky na škole</a:t>
            </a:r>
            <a:endParaRPr lang="cs-CZ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DA2A2-A169-4A10-9DE2-3B1AE70AD5FE}" type="slidenum">
              <a:rPr lang="cs-CZ"/>
              <a:pPr/>
              <a:t>11</a:t>
            </a:fld>
            <a:endParaRPr lang="cs-CZ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Závěr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43438" y="5589588"/>
            <a:ext cx="4076700" cy="812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800"/>
              <a:t>Děkuji za pozornost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11188" y="6237288"/>
            <a:ext cx="54729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dirty="0" smtClean="0"/>
              <a:t>Mgr. Michal </a:t>
            </a:r>
            <a:r>
              <a:rPr lang="cs-CZ" sz="1200" dirty="0" err="1"/>
              <a:t>Rakowski</a:t>
            </a:r>
            <a:r>
              <a:rPr lang="cs-CZ" sz="1200" dirty="0"/>
              <a:t> – </a:t>
            </a:r>
            <a:r>
              <a:rPr lang="cs-CZ" sz="1200" dirty="0" smtClean="0"/>
              <a:t>Zapojení </a:t>
            </a:r>
            <a:r>
              <a:rPr lang="cs-CZ" sz="1200" dirty="0" err="1" smtClean="0"/>
              <a:t>geocachingu</a:t>
            </a:r>
            <a:r>
              <a:rPr lang="cs-CZ" sz="1200" dirty="0" smtClean="0"/>
              <a:t> do výuky na škole</a:t>
            </a:r>
            <a:endParaRPr lang="cs-CZ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68399-7BE1-4E26-8FC8-D27FE330E15F}" type="slidenum">
              <a:rPr lang="cs-CZ"/>
              <a:pPr/>
              <a:t>2</a:t>
            </a:fld>
            <a:endParaRPr lang="cs-CZ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Obsah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7245350" cy="4267200"/>
          </a:xfrm>
        </p:spPr>
        <p:txBody>
          <a:bodyPr/>
          <a:lstStyle/>
          <a:p>
            <a:r>
              <a:rPr lang="cs-CZ" sz="2800" dirty="0"/>
              <a:t>Cíl </a:t>
            </a:r>
            <a:r>
              <a:rPr lang="cs-CZ" sz="2800" dirty="0" smtClean="0"/>
              <a:t>práce.</a:t>
            </a:r>
            <a:endParaRPr lang="cs-CZ" sz="2800" dirty="0"/>
          </a:p>
          <a:p>
            <a:r>
              <a:rPr lang="cs-CZ" sz="2800" dirty="0" smtClean="0"/>
              <a:t>GNSS a jejich využití.</a:t>
            </a:r>
            <a:endParaRPr lang="cs-CZ" sz="2800" dirty="0"/>
          </a:p>
          <a:p>
            <a:r>
              <a:rPr lang="cs-CZ" sz="2800" dirty="0" smtClean="0"/>
              <a:t>Hra </a:t>
            </a:r>
            <a:r>
              <a:rPr lang="cs-CZ" sz="2800" dirty="0" err="1" smtClean="0"/>
              <a:t>Geocaching</a:t>
            </a:r>
            <a:r>
              <a:rPr lang="cs-CZ" sz="2800" dirty="0" smtClean="0"/>
              <a:t>.</a:t>
            </a:r>
            <a:endParaRPr lang="cs-CZ" sz="2800" dirty="0"/>
          </a:p>
          <a:p>
            <a:r>
              <a:rPr lang="cs-CZ" sz="2800" dirty="0" smtClean="0"/>
              <a:t>Pracovní listy.</a:t>
            </a:r>
            <a:endParaRPr lang="cs-CZ" sz="2800" dirty="0"/>
          </a:p>
          <a:p>
            <a:r>
              <a:rPr lang="cs-CZ" sz="2800" dirty="0" smtClean="0"/>
              <a:t>Návrhy pro výuku:</a:t>
            </a:r>
          </a:p>
          <a:p>
            <a:pPr lvl="1"/>
            <a:r>
              <a:rPr lang="cs-CZ" sz="2400" dirty="0" smtClean="0"/>
              <a:t>terénní cvičení,</a:t>
            </a:r>
          </a:p>
          <a:p>
            <a:pPr lvl="1"/>
            <a:r>
              <a:rPr lang="cs-CZ" sz="2400" dirty="0" smtClean="0"/>
              <a:t>pracovní listy.</a:t>
            </a:r>
            <a:endParaRPr lang="cs-CZ" sz="2400" dirty="0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11188" y="6237288"/>
            <a:ext cx="54729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dirty="0" smtClean="0"/>
              <a:t>Mgr. Michal </a:t>
            </a:r>
            <a:r>
              <a:rPr lang="cs-CZ" sz="1200" dirty="0" err="1"/>
              <a:t>Rakowski</a:t>
            </a:r>
            <a:r>
              <a:rPr lang="cs-CZ" sz="1200" dirty="0"/>
              <a:t> – </a:t>
            </a:r>
            <a:r>
              <a:rPr lang="cs-CZ" sz="1200" dirty="0" smtClean="0"/>
              <a:t>Zapojení </a:t>
            </a:r>
            <a:r>
              <a:rPr lang="cs-CZ" sz="1200" dirty="0" err="1" smtClean="0"/>
              <a:t>geocachingu</a:t>
            </a:r>
            <a:r>
              <a:rPr lang="cs-CZ" sz="1200" dirty="0" smtClean="0"/>
              <a:t> do výuky na škole</a:t>
            </a:r>
            <a:endParaRPr lang="cs-CZ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A59-0E44-4DB0-99B9-87EA185FDB84}" type="slidenum">
              <a:rPr lang="cs-CZ"/>
              <a:pPr/>
              <a:t>3</a:t>
            </a:fld>
            <a:endParaRPr lang="cs-CZ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Cíl práce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6451600" cy="4267200"/>
          </a:xfrm>
        </p:spPr>
        <p:txBody>
          <a:bodyPr/>
          <a:lstStyle/>
          <a:p>
            <a:r>
              <a:rPr lang="cs-CZ" sz="2800" dirty="0" smtClean="0"/>
              <a:t>Principy globálních navigačních systému.</a:t>
            </a:r>
          </a:p>
          <a:p>
            <a:r>
              <a:rPr lang="cs-CZ" sz="2800" dirty="0" smtClean="0"/>
              <a:t>Zapojení hry </a:t>
            </a:r>
            <a:r>
              <a:rPr lang="cs-CZ" sz="2800" dirty="0" err="1" smtClean="0"/>
              <a:t>geocaching</a:t>
            </a:r>
            <a:r>
              <a:rPr lang="cs-CZ" sz="2800" dirty="0" smtClean="0"/>
              <a:t> do výuky.</a:t>
            </a:r>
            <a:endParaRPr lang="cs-CZ" sz="2800" dirty="0"/>
          </a:p>
          <a:p>
            <a:endParaRPr lang="cs-CZ" sz="2800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11188" y="6237288"/>
            <a:ext cx="54729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dirty="0" smtClean="0"/>
              <a:t>Mgr. Michal </a:t>
            </a:r>
            <a:r>
              <a:rPr lang="cs-CZ" sz="1200" dirty="0" err="1"/>
              <a:t>Rakowski</a:t>
            </a:r>
            <a:r>
              <a:rPr lang="cs-CZ" sz="1200" dirty="0"/>
              <a:t> – </a:t>
            </a:r>
            <a:r>
              <a:rPr lang="cs-CZ" sz="1200" dirty="0" smtClean="0"/>
              <a:t>Zapojení </a:t>
            </a:r>
            <a:r>
              <a:rPr lang="cs-CZ" sz="1200" dirty="0" err="1" smtClean="0"/>
              <a:t>geocachingu</a:t>
            </a:r>
            <a:r>
              <a:rPr lang="cs-CZ" sz="1200" dirty="0" smtClean="0"/>
              <a:t> do výuky na škole</a:t>
            </a:r>
            <a:endParaRPr lang="cs-CZ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E7E1-62CE-41D8-B6A8-1762781580A7}" type="slidenum">
              <a:rPr lang="cs-CZ"/>
              <a:pPr/>
              <a:t>4</a:t>
            </a:fld>
            <a:endParaRPr lang="cs-CZ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GNSS a jejich využití</a:t>
            </a:r>
            <a:endParaRPr lang="cs-CZ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1"/>
            <a:ext cx="8001000" cy="4052664"/>
          </a:xfrm>
        </p:spPr>
        <p:txBody>
          <a:bodyPr/>
          <a:lstStyle/>
          <a:p>
            <a:r>
              <a:rPr lang="cs-CZ" sz="2400" dirty="0" smtClean="0"/>
              <a:t>Globální družicově satelitní systémy slouží k určování polohy na Zemi.</a:t>
            </a:r>
          </a:p>
          <a:p>
            <a:r>
              <a:rPr lang="cs-CZ" sz="2400" dirty="0" smtClean="0"/>
              <a:t>Struktura:</a:t>
            </a:r>
          </a:p>
          <a:p>
            <a:pPr lvl="1"/>
            <a:r>
              <a:rPr lang="cs-CZ" sz="2400" dirty="0"/>
              <a:t>k</a:t>
            </a:r>
            <a:r>
              <a:rPr lang="cs-CZ" sz="2400" dirty="0" smtClean="0"/>
              <a:t>osmický segment,</a:t>
            </a:r>
          </a:p>
          <a:p>
            <a:pPr lvl="1"/>
            <a:r>
              <a:rPr lang="cs-CZ" sz="2400" dirty="0"/>
              <a:t>ř</a:t>
            </a:r>
            <a:r>
              <a:rPr lang="cs-CZ" sz="2400" dirty="0" smtClean="0"/>
              <a:t>ídící segment.</a:t>
            </a:r>
          </a:p>
          <a:p>
            <a:r>
              <a:rPr lang="cs-CZ" sz="2800" dirty="0" smtClean="0"/>
              <a:t>Faktory ovlivňující přesnost.</a:t>
            </a:r>
          </a:p>
          <a:p>
            <a:r>
              <a:rPr lang="cs-CZ" sz="2800" dirty="0" smtClean="0"/>
              <a:t>Navigační systémy:</a:t>
            </a:r>
          </a:p>
          <a:p>
            <a:pPr lvl="1"/>
            <a:r>
              <a:rPr lang="cs-CZ" sz="2200" dirty="0" smtClean="0"/>
              <a:t>GPS,</a:t>
            </a:r>
          </a:p>
          <a:p>
            <a:pPr lvl="1"/>
            <a:r>
              <a:rPr lang="cs-CZ" sz="2200" dirty="0" smtClean="0"/>
              <a:t>GLONASS,</a:t>
            </a:r>
          </a:p>
          <a:p>
            <a:pPr lvl="1"/>
            <a:r>
              <a:rPr lang="cs-CZ" sz="2200" dirty="0" smtClean="0"/>
              <a:t>GALILEO.</a:t>
            </a:r>
            <a:endParaRPr lang="cs-CZ" sz="2200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11188" y="6237288"/>
            <a:ext cx="54729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dirty="0" smtClean="0"/>
              <a:t>Mgr. Michal </a:t>
            </a:r>
            <a:r>
              <a:rPr lang="cs-CZ" sz="1200" dirty="0" err="1"/>
              <a:t>Rakowski</a:t>
            </a:r>
            <a:r>
              <a:rPr lang="cs-CZ" sz="1200" dirty="0"/>
              <a:t> – </a:t>
            </a:r>
            <a:r>
              <a:rPr lang="cs-CZ" sz="1200" dirty="0" smtClean="0"/>
              <a:t>Zapojení </a:t>
            </a:r>
            <a:r>
              <a:rPr lang="cs-CZ" sz="1200" dirty="0" err="1" smtClean="0"/>
              <a:t>geocachingu</a:t>
            </a:r>
            <a:r>
              <a:rPr lang="cs-CZ" sz="1200" dirty="0" smtClean="0"/>
              <a:t> do výuky na škole</a:t>
            </a:r>
            <a:endParaRPr lang="cs-CZ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88B0-0715-4F76-BDFC-47B3FEFD5381}" type="slidenum">
              <a:rPr lang="cs-CZ"/>
              <a:pPr/>
              <a:t>5</a:t>
            </a:fld>
            <a:endParaRPr lang="cs-CZ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500" dirty="0" smtClean="0"/>
              <a:t>Hra </a:t>
            </a:r>
            <a:r>
              <a:rPr lang="cs-CZ" sz="3500" dirty="0" err="1" smtClean="0"/>
              <a:t>Geocaching</a:t>
            </a:r>
            <a:endParaRPr lang="cs-CZ" sz="3500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8108950" cy="4267200"/>
          </a:xfrm>
        </p:spPr>
        <p:txBody>
          <a:bodyPr/>
          <a:lstStyle/>
          <a:p>
            <a:r>
              <a:rPr lang="cs-CZ" sz="2200" dirty="0" smtClean="0"/>
              <a:t>Vznik 2. května 2000 po odstranění záměrné chyby v GPS</a:t>
            </a:r>
          </a:p>
          <a:p>
            <a:r>
              <a:rPr lang="cs-CZ" sz="2200" dirty="0" smtClean="0"/>
              <a:t>Základní pojmy:</a:t>
            </a:r>
          </a:p>
          <a:p>
            <a:pPr lvl="1"/>
            <a:r>
              <a:rPr lang="cs-CZ" sz="2200" dirty="0" err="1" smtClean="0"/>
              <a:t>keš</a:t>
            </a:r>
            <a:r>
              <a:rPr lang="cs-CZ" sz="2200" dirty="0" smtClean="0"/>
              <a:t>,</a:t>
            </a:r>
          </a:p>
          <a:p>
            <a:pPr lvl="1"/>
            <a:r>
              <a:rPr lang="cs-CZ" sz="2200" dirty="0" smtClean="0"/>
              <a:t>kačer,</a:t>
            </a:r>
          </a:p>
          <a:p>
            <a:pPr lvl="1"/>
            <a:r>
              <a:rPr lang="cs-CZ" sz="2200" dirty="0" err="1" smtClean="0"/>
              <a:t>logbook</a:t>
            </a:r>
            <a:r>
              <a:rPr lang="cs-CZ" sz="2200" dirty="0" smtClean="0"/>
              <a:t>,</a:t>
            </a:r>
          </a:p>
          <a:p>
            <a:pPr lvl="1"/>
            <a:r>
              <a:rPr lang="cs-CZ" sz="2200" dirty="0" err="1" smtClean="0"/>
              <a:t>mudla</a:t>
            </a:r>
            <a:r>
              <a:rPr lang="cs-CZ" sz="2200" dirty="0" smtClean="0"/>
              <a:t>.</a:t>
            </a:r>
          </a:p>
          <a:p>
            <a:r>
              <a:rPr lang="cs-CZ" sz="2200" dirty="0" smtClean="0"/>
              <a:t>Typy skrýší:</a:t>
            </a:r>
          </a:p>
          <a:p>
            <a:pPr lvl="1"/>
            <a:r>
              <a:rPr lang="cs-CZ" sz="2200" dirty="0" smtClean="0"/>
              <a:t>podle velikosti,</a:t>
            </a:r>
          </a:p>
          <a:p>
            <a:pPr lvl="1"/>
            <a:r>
              <a:rPr lang="cs-CZ" sz="2200" dirty="0" smtClean="0"/>
              <a:t>podle charakteru.</a:t>
            </a:r>
          </a:p>
          <a:p>
            <a:r>
              <a:rPr lang="cs-CZ" sz="2200" dirty="0" err="1" smtClean="0"/>
              <a:t>Travel</a:t>
            </a:r>
            <a:r>
              <a:rPr lang="cs-CZ" sz="2200" dirty="0" smtClean="0"/>
              <a:t> </a:t>
            </a:r>
            <a:r>
              <a:rPr lang="cs-CZ" sz="2200" dirty="0" err="1" smtClean="0"/>
              <a:t>bug</a:t>
            </a:r>
            <a:endParaRPr lang="cs-CZ" sz="2200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11188" y="6237288"/>
            <a:ext cx="54729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dirty="0" smtClean="0"/>
              <a:t>Mgr. Michal </a:t>
            </a:r>
            <a:r>
              <a:rPr lang="cs-CZ" sz="1200" dirty="0" err="1"/>
              <a:t>Rakowski</a:t>
            </a:r>
            <a:r>
              <a:rPr lang="cs-CZ" sz="1200" dirty="0"/>
              <a:t> – </a:t>
            </a:r>
            <a:r>
              <a:rPr lang="cs-CZ" sz="1200" dirty="0" smtClean="0"/>
              <a:t>Zapojení </a:t>
            </a:r>
            <a:r>
              <a:rPr lang="cs-CZ" sz="1200" dirty="0" err="1" smtClean="0"/>
              <a:t>geocachingu</a:t>
            </a:r>
            <a:r>
              <a:rPr lang="cs-CZ" sz="1200" dirty="0" smtClean="0"/>
              <a:t> do výuky na škole</a:t>
            </a:r>
            <a:endParaRPr lang="cs-CZ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C741-E440-4042-9AF3-98602862BD43}" type="slidenum">
              <a:rPr lang="cs-CZ"/>
              <a:pPr/>
              <a:t>6</a:t>
            </a:fld>
            <a:endParaRPr lang="cs-CZ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Pracovní listy</a:t>
            </a:r>
            <a:endParaRPr lang="cs-CZ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7966075" cy="4267200"/>
          </a:xfrm>
        </p:spPr>
        <p:txBody>
          <a:bodyPr/>
          <a:lstStyle/>
          <a:p>
            <a:r>
              <a:rPr lang="cs-CZ" sz="2800" dirty="0" smtClean="0"/>
              <a:t>Co to je pracovní list?</a:t>
            </a:r>
          </a:p>
          <a:p>
            <a:r>
              <a:rPr lang="cs-CZ" sz="2800" dirty="0" smtClean="0"/>
              <a:t>Druhy pracovních listů:</a:t>
            </a:r>
          </a:p>
          <a:p>
            <a:pPr lvl="1"/>
            <a:r>
              <a:rPr lang="cs-CZ" sz="2400" dirty="0" smtClean="0"/>
              <a:t>Pro vyhledávání,</a:t>
            </a:r>
          </a:p>
          <a:p>
            <a:pPr lvl="1"/>
            <a:r>
              <a:rPr lang="cs-CZ" sz="2400" dirty="0" smtClean="0"/>
              <a:t>pro procvičování,</a:t>
            </a:r>
          </a:p>
          <a:p>
            <a:pPr lvl="1"/>
            <a:r>
              <a:rPr lang="cs-CZ" sz="2400" dirty="0" smtClean="0"/>
              <a:t>pro shrnutí.</a:t>
            </a:r>
          </a:p>
          <a:p>
            <a:r>
              <a:rPr lang="cs-CZ" sz="2800" dirty="0" smtClean="0"/>
              <a:t>Tvořit listy bez systematických chyb.</a:t>
            </a:r>
          </a:p>
          <a:p>
            <a:endParaRPr lang="cs-CZ" sz="2800" dirty="0" smtClean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11188" y="6237288"/>
            <a:ext cx="54729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dirty="0" smtClean="0"/>
              <a:t>Mgr. Michal </a:t>
            </a:r>
            <a:r>
              <a:rPr lang="cs-CZ" sz="1200" dirty="0" err="1"/>
              <a:t>Rakowski</a:t>
            </a:r>
            <a:r>
              <a:rPr lang="cs-CZ" sz="1200" dirty="0"/>
              <a:t> – </a:t>
            </a:r>
            <a:r>
              <a:rPr lang="cs-CZ" sz="1200" dirty="0" smtClean="0"/>
              <a:t>Zapojení </a:t>
            </a:r>
            <a:r>
              <a:rPr lang="cs-CZ" sz="1200" dirty="0" err="1" smtClean="0"/>
              <a:t>geocachingu</a:t>
            </a:r>
            <a:r>
              <a:rPr lang="cs-CZ" sz="1200" dirty="0" smtClean="0"/>
              <a:t> do výuky na škole</a:t>
            </a:r>
            <a:endParaRPr lang="cs-CZ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96D9-4816-4759-AB32-71E49A1055BA}" type="slidenum">
              <a:rPr lang="cs-CZ"/>
              <a:pPr/>
              <a:t>7</a:t>
            </a:fld>
            <a:endParaRPr lang="cs-CZ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Návrhy pro výuku</a:t>
            </a:r>
            <a:endParaRPr lang="cs-CZ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800" dirty="0" smtClean="0"/>
              <a:t>Terénní výuka</a:t>
            </a:r>
          </a:p>
          <a:p>
            <a:pPr>
              <a:lnSpc>
                <a:spcPct val="90000"/>
              </a:lnSpc>
            </a:pPr>
            <a:r>
              <a:rPr lang="cs-CZ" sz="2800" dirty="0" smtClean="0"/>
              <a:t>Pracovní listy pro terénní výuku</a:t>
            </a:r>
            <a:endParaRPr lang="cs-CZ" sz="2800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11188" y="6237288"/>
            <a:ext cx="54729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dirty="0" smtClean="0"/>
              <a:t>Mgr. Michal </a:t>
            </a:r>
            <a:r>
              <a:rPr lang="cs-CZ" sz="1200" dirty="0" err="1"/>
              <a:t>Rakowski</a:t>
            </a:r>
            <a:r>
              <a:rPr lang="cs-CZ" sz="1200" dirty="0"/>
              <a:t> – </a:t>
            </a:r>
            <a:r>
              <a:rPr lang="cs-CZ" sz="1200" dirty="0" smtClean="0"/>
              <a:t>Zapojení </a:t>
            </a:r>
            <a:r>
              <a:rPr lang="cs-CZ" sz="1200" dirty="0" err="1" smtClean="0"/>
              <a:t>geocachingu</a:t>
            </a:r>
            <a:r>
              <a:rPr lang="cs-CZ" sz="1200" dirty="0" smtClean="0"/>
              <a:t> do výuky na škole</a:t>
            </a:r>
            <a:endParaRPr lang="cs-CZ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A1237-6836-4714-A31F-CB9178247117}" type="slidenum">
              <a:rPr lang="cs-CZ"/>
              <a:pPr/>
              <a:t>8</a:t>
            </a:fld>
            <a:endParaRPr lang="cs-CZ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Terénní cvičení</a:t>
            </a:r>
            <a:endParaRPr lang="cs-CZ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dirty="0" smtClean="0"/>
              <a:t>Předchází teoretické hodiny.</a:t>
            </a:r>
          </a:p>
          <a:p>
            <a:pPr>
              <a:lnSpc>
                <a:spcPct val="90000"/>
              </a:lnSpc>
            </a:pPr>
            <a:r>
              <a:rPr lang="cs-CZ" dirty="0" smtClean="0"/>
              <a:t>Příprava učitele:</a:t>
            </a:r>
          </a:p>
          <a:p>
            <a:pPr lvl="1">
              <a:lnSpc>
                <a:spcPct val="90000"/>
              </a:lnSpc>
            </a:pPr>
            <a:r>
              <a:rPr lang="cs-CZ" dirty="0" smtClean="0"/>
              <a:t>zvolení a naplánování trasy,</a:t>
            </a:r>
          </a:p>
          <a:p>
            <a:pPr lvl="1">
              <a:lnSpc>
                <a:spcPct val="90000"/>
              </a:lnSpc>
            </a:pPr>
            <a:r>
              <a:rPr lang="cs-CZ" dirty="0" smtClean="0"/>
              <a:t>pomůcky,</a:t>
            </a:r>
          </a:p>
          <a:p>
            <a:pPr lvl="1">
              <a:lnSpc>
                <a:spcPct val="90000"/>
              </a:lnSpc>
            </a:pPr>
            <a:r>
              <a:rPr lang="cs-CZ" dirty="0" smtClean="0"/>
              <a:t>projití trasy.</a:t>
            </a:r>
          </a:p>
          <a:p>
            <a:pPr>
              <a:lnSpc>
                <a:spcPct val="90000"/>
              </a:lnSpc>
            </a:pPr>
            <a:r>
              <a:rPr lang="cs-CZ" dirty="0" smtClean="0"/>
              <a:t>Příprava žáků:</a:t>
            </a:r>
          </a:p>
          <a:p>
            <a:pPr lvl="1">
              <a:lnSpc>
                <a:spcPct val="90000"/>
              </a:lnSpc>
            </a:pPr>
            <a:r>
              <a:rPr lang="cs-CZ" dirty="0" smtClean="0"/>
              <a:t>nastudování jednotlivých </a:t>
            </a:r>
            <a:r>
              <a:rPr lang="cs-CZ" dirty="0" err="1" smtClean="0"/>
              <a:t>kešek</a:t>
            </a:r>
            <a:r>
              <a:rPr lang="cs-CZ" dirty="0" smtClean="0"/>
              <a:t>,</a:t>
            </a:r>
          </a:p>
          <a:p>
            <a:pPr lvl="1">
              <a:lnSpc>
                <a:spcPct val="90000"/>
              </a:lnSpc>
            </a:pPr>
            <a:r>
              <a:rPr lang="cs-CZ" dirty="0" smtClean="0"/>
              <a:t>vypracování referátů.</a:t>
            </a:r>
          </a:p>
          <a:p>
            <a:pPr>
              <a:lnSpc>
                <a:spcPct val="90000"/>
              </a:lnSpc>
            </a:pPr>
            <a:endParaRPr lang="cs-CZ" dirty="0"/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040063" y="4811713"/>
            <a:ext cx="184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cs-CZ"/>
          </a:p>
          <a:p>
            <a:endParaRPr lang="cs-CZ"/>
          </a:p>
          <a:p>
            <a:endParaRPr lang="cs-CZ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611188" y="6237288"/>
            <a:ext cx="54729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dirty="0" smtClean="0"/>
              <a:t>Mgr. Michal </a:t>
            </a:r>
            <a:r>
              <a:rPr lang="cs-CZ" sz="1200" dirty="0" err="1"/>
              <a:t>Rakowski</a:t>
            </a:r>
            <a:r>
              <a:rPr lang="cs-CZ" sz="1200" dirty="0"/>
              <a:t> – </a:t>
            </a:r>
            <a:r>
              <a:rPr lang="cs-CZ" sz="1200" dirty="0" smtClean="0"/>
              <a:t>Zapojení </a:t>
            </a:r>
            <a:r>
              <a:rPr lang="cs-CZ" sz="1200" dirty="0" err="1" smtClean="0"/>
              <a:t>geocachingu</a:t>
            </a:r>
            <a:r>
              <a:rPr lang="cs-CZ" sz="1200" dirty="0" smtClean="0"/>
              <a:t> do výuky na škole</a:t>
            </a:r>
            <a:endParaRPr lang="cs-CZ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Trasa terénního cvičení</a:t>
            </a:r>
            <a:endParaRPr lang="cs-CZ" dirty="0"/>
          </a:p>
        </p:txBody>
      </p:sp>
      <p:pic>
        <p:nvPicPr>
          <p:cNvPr id="5" name="Zástupný symbol pro obsah 4" descr="mapa-trasa s meritke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66738" y="2051077"/>
            <a:ext cx="8001000" cy="3670246"/>
          </a:xfr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4561F-5E79-47CF-87F4-AA1BA1333B3B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611560" y="5805264"/>
            <a:ext cx="453687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dirty="0" smtClean="0"/>
              <a:t>Zdroj: www.</a:t>
            </a:r>
            <a:r>
              <a:rPr lang="cs-CZ" sz="1200" dirty="0" err="1" smtClean="0"/>
              <a:t>geocaching.com</a:t>
            </a:r>
            <a:endParaRPr lang="cs-CZ" sz="1200" dirty="0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611188" y="6237288"/>
            <a:ext cx="54729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dirty="0" smtClean="0"/>
              <a:t>Mgr. Michal </a:t>
            </a:r>
            <a:r>
              <a:rPr lang="cs-CZ" sz="1200" dirty="0" err="1"/>
              <a:t>Rakowski</a:t>
            </a:r>
            <a:r>
              <a:rPr lang="cs-CZ" sz="1200" dirty="0"/>
              <a:t> – </a:t>
            </a:r>
            <a:r>
              <a:rPr lang="cs-CZ" sz="1200" dirty="0" smtClean="0"/>
              <a:t>Zapojení </a:t>
            </a:r>
            <a:r>
              <a:rPr lang="cs-CZ" sz="1200" dirty="0" err="1" smtClean="0"/>
              <a:t>geocachingu</a:t>
            </a:r>
            <a:r>
              <a:rPr lang="cs-CZ" sz="1200" dirty="0" smtClean="0"/>
              <a:t> do výuky na škole</a:t>
            </a:r>
            <a:endParaRPr lang="cs-CZ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366</TotalTime>
  <Words>337</Words>
  <Application>Microsoft Office PowerPoint</Application>
  <PresentationFormat>Předvádění na obrazovce (4:3)</PresentationFormat>
  <Paragraphs>83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Profil</vt:lpstr>
      <vt:lpstr>Snímek 1</vt:lpstr>
      <vt:lpstr>Obsah</vt:lpstr>
      <vt:lpstr>Cíl práce</vt:lpstr>
      <vt:lpstr>GNSS a jejich využití</vt:lpstr>
      <vt:lpstr>Hra Geocaching</vt:lpstr>
      <vt:lpstr>Pracovní listy</vt:lpstr>
      <vt:lpstr>Návrhy pro výuku</vt:lpstr>
      <vt:lpstr>Terénní cvičení</vt:lpstr>
      <vt:lpstr>Trasa terénního cvičení</vt:lpstr>
      <vt:lpstr>Pracovní listy pro podporu výuky</vt:lpstr>
      <vt:lpstr>Závěr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Strategie rozvoje cestovního ruchu mikroregionu Litovelsko</dc:title>
  <dc:creator>Michal</dc:creator>
  <cp:lastModifiedBy>Michal Rakowski</cp:lastModifiedBy>
  <cp:revision>25</cp:revision>
  <dcterms:created xsi:type="dcterms:W3CDTF">2007-06-17T07:52:41Z</dcterms:created>
  <dcterms:modified xsi:type="dcterms:W3CDTF">2013-09-12T19:35:15Z</dcterms:modified>
</cp:coreProperties>
</file>